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C972A-FD65-EB4D-9D9E-B3BE2A498D34}" type="datetimeFigureOut">
              <a:rPr lang="en-US" smtClean="0"/>
              <a:t>9/14/13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A14C8-E177-BD49-82FC-308D82F6E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8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Expose themselves to fines – perhaps even jail. These facilities</a:t>
            </a:r>
            <a:r>
              <a:rPr lang="en-US" baseline="0" dirty="0" smtClean="0"/>
              <a:t> are not inspected and typically do not use commercial grade equipment.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7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Church – could trade off events</a:t>
            </a:r>
            <a:r>
              <a:rPr lang="en-US" baseline="0" dirty="0" smtClean="0"/>
              <a:t> in lieu of rent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Commissary tends to be the most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49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it is already a catering facility – DBPR approved – that’s best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Will Have to go through Plan Review and inspection if modifications are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25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an Attorney review the lease –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Make sure all is clear  - who pays for what when and who is involved in the decision to hire the contractor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93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has</a:t>
            </a:r>
            <a:r>
              <a:rPr lang="en-US" baseline="0" dirty="0" smtClean="0"/>
              <a:t> advantages and disadvantages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Credit card debit can sink you  - bad interest rates – only use if you can pay off each month (Reward Points)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Bank loans are best – but are the hardest – generally require collateral like a home. Also Can use Home Equity loans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Equipment Financing is very expensive- watch for “hidden costs”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56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Contract is</a:t>
            </a:r>
            <a:r>
              <a:rPr lang="en-US" baseline="0" dirty="0" smtClean="0"/>
              <a:t> a definite (e.g. signed) agreement between parties to do, or refrain from doing, some lawful thing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dispute between a guest and host – the caterer and other vendors are considered “third parties”- in case of a fall or something </a:t>
            </a:r>
            <a:r>
              <a:rPr lang="en-US" baseline="0" dirty="0" err="1" smtClean="0"/>
              <a:t>simliar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Reasonble</a:t>
            </a:r>
            <a:r>
              <a:rPr lang="en-US" baseline="0" dirty="0" smtClean="0"/>
              <a:t> care – sites are safe, </a:t>
            </a:r>
            <a:r>
              <a:rPr lang="en-US" baseline="0" dirty="0" err="1" smtClean="0"/>
              <a:t>provisons</a:t>
            </a:r>
            <a:r>
              <a:rPr lang="en-US" baseline="0" dirty="0" smtClean="0"/>
              <a:t> are made for the service of alcohol – i.e. minors present – self service bar, sex offender as a clown at the children’s party.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75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</a:t>
            </a:r>
            <a:r>
              <a:rPr lang="en-US" baseline="0" dirty="0" smtClean="0"/>
              <a:t> typically overage in hotels is 5% - built into costs –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97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Garbage</a:t>
            </a:r>
            <a:r>
              <a:rPr lang="en-US" baseline="0" dirty="0" smtClean="0"/>
              <a:t> – are venue’s garbage </a:t>
            </a:r>
            <a:r>
              <a:rPr lang="en-US" baseline="0" dirty="0" err="1" smtClean="0"/>
              <a:t>facilties</a:t>
            </a:r>
            <a:r>
              <a:rPr lang="en-US" baseline="0" dirty="0" smtClean="0"/>
              <a:t> available.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03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Noise Ordinances for example</a:t>
            </a:r>
          </a:p>
          <a:p>
            <a:endParaRPr lang="en-US" dirty="0" smtClean="0"/>
          </a:p>
          <a:p>
            <a:r>
              <a:rPr lang="en-US" dirty="0" smtClean="0"/>
              <a:t>Some venues</a:t>
            </a:r>
            <a:r>
              <a:rPr lang="en-US" baseline="0" dirty="0" smtClean="0"/>
              <a:t> will require that outside vendors add them to the caterer’s general </a:t>
            </a:r>
            <a:r>
              <a:rPr lang="en-US" baseline="0" dirty="0" err="1" smtClean="0"/>
              <a:t>liabiiity</a:t>
            </a:r>
            <a:r>
              <a:rPr lang="en-US" baseline="0" dirty="0" smtClean="0"/>
              <a:t>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81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 on page 44  - depends</a:t>
            </a:r>
            <a:r>
              <a:rPr lang="en-US" baseline="0" dirty="0" smtClean="0"/>
              <a:t> on what you think is necessary and what client agrees to –get payment prior to start of the function. Get a bank account with credit card authorization. Make cardholder sign –</a:t>
            </a:r>
          </a:p>
          <a:p>
            <a:endParaRPr lang="en-US" baseline="0" dirty="0" smtClean="0"/>
          </a:p>
          <a:p>
            <a:r>
              <a:rPr lang="en-US" baseline="0" dirty="0" smtClean="0"/>
              <a:t>Graduated “Liquidated damages” charges based on how long before the event was cancelled. Also if date was booked with an equivalent party.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57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an</a:t>
            </a:r>
            <a:r>
              <a:rPr lang="en-US" baseline="0" dirty="0" smtClean="0"/>
              <a:t> overview of some of the requirements –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Many Professions have similar requirements – Beauty and Barber Shops for example.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“Bob’s Catering” versus “Billy Joe Bob Wilson BBQ Company”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54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Quickest</a:t>
            </a:r>
            <a:r>
              <a:rPr lang="en-US" baseline="0" dirty="0" smtClean="0"/>
              <a:t> way to start a downward spiral is to not pay attention to the fine details of setting up the business properly –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Fines can quickly eat up profit and governments have the ability to close businesses.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07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90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Pay those taxes – unless you are very rich or</a:t>
            </a:r>
            <a:r>
              <a:rPr lang="en-US" baseline="0" dirty="0" smtClean="0"/>
              <a:t> are planning to leave the country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Best to hire an accountant to assist with taxes – as a business expense the advice is deductible and well worth it.  Please avoid your “Cousin </a:t>
            </a:r>
            <a:r>
              <a:rPr lang="en-US" baseline="0" dirty="0" err="1" smtClean="0"/>
              <a:t>Vinny</a:t>
            </a:r>
            <a:r>
              <a:rPr lang="en-US" baseline="0" dirty="0" smtClean="0"/>
              <a:t>” who took two semesters of accounting – hire a CPA.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5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– Legally</a:t>
            </a:r>
            <a:r>
              <a:rPr lang="en-US" baseline="0" dirty="0" smtClean="0"/>
              <a:t> blind as a </a:t>
            </a:r>
            <a:r>
              <a:rPr lang="en-US" baseline="0" dirty="0" smtClean="0"/>
              <a:t>driver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14 El Rancho Grande Restaurants – no undocumented found but had $27,500 fine for paperwork errors.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8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r>
              <a:rPr lang="en-US" baseline="0" dirty="0" smtClean="0"/>
              <a:t> do not go to their lawyer for a dinner for 40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not think you have the expertise –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37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“S” and “C” refer to the sections of the IRS Tax code under which they are controlled.</a:t>
            </a:r>
          </a:p>
          <a:p>
            <a:endParaRPr lang="en-US" dirty="0" smtClean="0"/>
          </a:p>
          <a:p>
            <a:r>
              <a:rPr lang="en-US" dirty="0" smtClean="0"/>
              <a:t>Again –</a:t>
            </a:r>
            <a:r>
              <a:rPr lang="en-US" baseline="0" dirty="0" smtClean="0"/>
              <a:t> the recommendation of professionals is key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Subchapter S corps are generally recommended for catering companies.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Don’t get cute on deductions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88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vague – if approached about something – don’t say maybe</a:t>
            </a:r>
            <a:r>
              <a:rPr lang="en-US" baseline="0" dirty="0" smtClean="0"/>
              <a:t> – let’s talk later – </a:t>
            </a:r>
          </a:p>
          <a:p>
            <a:endParaRPr lang="en-US" baseline="0" dirty="0" smtClean="0"/>
          </a:p>
          <a:p>
            <a:r>
              <a:rPr lang="en-US" baseline="0" dirty="0" smtClean="0"/>
              <a:t>Keep Professional Standards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Favoritism – beware the “cabal” dynamic – worse in </a:t>
            </a:r>
            <a:r>
              <a:rPr lang="en-US" baseline="0" dirty="0" err="1" smtClean="0"/>
              <a:t>familys</a:t>
            </a:r>
            <a:r>
              <a:rPr lang="en-US" baseline="0" dirty="0" smtClean="0"/>
              <a:t> because no down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meetings focus on profitability P/L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Call time out if things get hot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most – if not all families – there is a Person in Charge “Matriarch or Patriarch”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Duck Dynasty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A14C8-E177-BD49-82FC-308D82F6E1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229896"/>
          </a:xfrm>
        </p:spPr>
        <p:txBody>
          <a:bodyPr/>
          <a:lstStyle/>
          <a:p>
            <a:r>
              <a:rPr lang="en-US" dirty="0" smtClean="0"/>
              <a:t>Off Premise Catering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36656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Chapter two –</a:t>
            </a:r>
          </a:p>
          <a:p>
            <a:r>
              <a:rPr lang="en-US" sz="2000" dirty="0" smtClean="0"/>
              <a:t>Laws, Locations, and Contracts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4624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Federal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Forms I-9 for Immigration Records –</a:t>
            </a:r>
          </a:p>
          <a:p>
            <a:pPr marL="0" indent="0">
              <a:buNone/>
            </a:pPr>
            <a:r>
              <a:rPr lang="en-US" sz="2000" dirty="0" smtClean="0"/>
              <a:t>Keep these separate for audit purposes – not in employee </a:t>
            </a:r>
            <a:r>
              <a:rPr lang="en-US" sz="2000" dirty="0" smtClean="0"/>
              <a:t>files</a:t>
            </a:r>
          </a:p>
          <a:p>
            <a:pPr marL="0" indent="0">
              <a:buNone/>
            </a:pPr>
            <a:r>
              <a:rPr lang="en-US" sz="2000" dirty="0" smtClean="0"/>
              <a:t>38 % of ICE audits in 2012 were restaurants (WSJ 9/13/13)</a:t>
            </a: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Anti – Discrimination requirements –</a:t>
            </a:r>
          </a:p>
          <a:p>
            <a:pPr lvl="2"/>
            <a:r>
              <a:rPr lang="en-US" dirty="0" smtClean="0"/>
              <a:t>Americans with Disabilities Act</a:t>
            </a:r>
          </a:p>
          <a:p>
            <a:pPr lvl="3"/>
            <a:r>
              <a:rPr lang="en-US" dirty="0" smtClean="0"/>
              <a:t>Forbids discrimination in the hiring or termination of employees unless the disability </a:t>
            </a:r>
            <a:r>
              <a:rPr lang="en-US" dirty="0" err="1" smtClean="0"/>
              <a:t>procludes</a:t>
            </a:r>
            <a:r>
              <a:rPr lang="en-US" dirty="0" smtClean="0"/>
              <a:t> the person from doing the job –</a:t>
            </a:r>
          </a:p>
          <a:p>
            <a:pPr lvl="3"/>
            <a:r>
              <a:rPr lang="en-US" dirty="0" smtClean="0"/>
              <a:t>Develop Job Descriptions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9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Hire experts to help:</a:t>
            </a:r>
          </a:p>
          <a:p>
            <a:endParaRPr lang="en-US" dirty="0"/>
          </a:p>
          <a:p>
            <a:pPr lvl="1"/>
            <a:r>
              <a:rPr lang="en-US" dirty="0" smtClean="0"/>
              <a:t>Good Attorney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Good Accountant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52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Forms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4 Main forms of Business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Partnership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Limited Partnership</a:t>
            </a:r>
          </a:p>
          <a:p>
            <a:pPr marL="0" indent="0">
              <a:buNone/>
            </a:pPr>
            <a:r>
              <a:rPr lang="en-US" dirty="0" smtClean="0"/>
              <a:t>	Limited Liability Company (LLC)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Corporation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000" dirty="0" smtClean="0"/>
              <a:t>“C” Corporation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“S” Corporation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895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Partnership –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/>
              <a:t>2 or more people invested, all assets become equity in the business. Each partner is legally responsible for the actions of the other(s)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Limited Partnership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/>
              <a:t>Most commonly used for Real Estate Syndications. Legal costs can be high as these are typically “Tailor Made” and very complex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8531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Limited Liability Corporation (LLC)</a:t>
            </a:r>
          </a:p>
          <a:p>
            <a:pPr marL="0" indent="0">
              <a:buNone/>
            </a:pPr>
            <a:r>
              <a:rPr lang="en-US" sz="2000" dirty="0" smtClean="0"/>
              <a:t>	Each Partner’s liability is limited to the amount of the 	investment – personally liable for negligent acts</a:t>
            </a:r>
          </a:p>
          <a:p>
            <a:pPr marL="0" indent="0">
              <a:buNone/>
            </a:pPr>
            <a:r>
              <a:rPr lang="en-US" dirty="0" smtClean="0"/>
              <a:t>Subchapter “C” Corporation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Corporation pays tax on its profits and the owners also 	pay individual tax on their income</a:t>
            </a:r>
          </a:p>
          <a:p>
            <a:pPr marL="0" indent="0">
              <a:buNone/>
            </a:pPr>
            <a:r>
              <a:rPr lang="en-US" dirty="0" smtClean="0"/>
              <a:t>Subchapter “S” Corporation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/>
              <a:t>Corporation only pays tax on profits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920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Survive a Family Owned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“You Can Choose your Friends, But not your Family”</a:t>
            </a:r>
          </a:p>
          <a:p>
            <a:pPr marL="0" indent="0" algn="ctr">
              <a:buNone/>
            </a:pPr>
            <a:r>
              <a:rPr lang="en-US" sz="1800" dirty="0" smtClean="0"/>
              <a:t>(</a:t>
            </a:r>
            <a:r>
              <a:rPr lang="en-US" sz="1800" dirty="0" err="1" smtClean="0"/>
              <a:t>Te’s</a:t>
            </a:r>
            <a:r>
              <a:rPr lang="en-US" sz="1800" dirty="0" smtClean="0"/>
              <a:t> Corollary – You Marry the Family, too!)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Have Written Contracts + Employee Handbook</a:t>
            </a:r>
          </a:p>
          <a:p>
            <a:pPr marL="0" indent="0">
              <a:buNone/>
            </a:pPr>
            <a:r>
              <a:rPr lang="en-US" dirty="0" smtClean="0"/>
              <a:t>Job Descriptions and Roles</a:t>
            </a:r>
          </a:p>
          <a:p>
            <a:pPr marL="0" indent="0">
              <a:buNone/>
            </a:pPr>
            <a:r>
              <a:rPr lang="en-US" dirty="0" smtClean="0"/>
              <a:t>Business is Business</a:t>
            </a:r>
          </a:p>
          <a:p>
            <a:pPr marL="0" indent="0">
              <a:buNone/>
            </a:pPr>
            <a:r>
              <a:rPr lang="en-US" dirty="0" smtClean="0"/>
              <a:t>Conduct Weekly Meetings</a:t>
            </a:r>
          </a:p>
        </p:txBody>
      </p:sp>
    </p:spTree>
    <p:extLst>
      <p:ext uri="{BB962C8B-B14F-4D97-AF65-F5344CB8AC3E}">
        <p14:creationId xmlns:p14="http://schemas.microsoft.com/office/powerpoint/2010/main" val="1664248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Facility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58737"/>
            <a:ext cx="8042276" cy="38848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3 Basic Options: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Existing Operation – Hotel, Restaurant, Club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Commissary designed for Off Premise F&amp;B 	Support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Underutilized Kitchen – Church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Rent should be no more than 10% of projected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1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Conditional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smtClean="0"/>
              <a:t>Move in only if and </a:t>
            </a:r>
            <a:r>
              <a:rPr lang="en-US" sz="2200" dirty="0"/>
              <a:t>a</a:t>
            </a:r>
            <a:r>
              <a:rPr lang="en-US" sz="2200" dirty="0" smtClean="0"/>
              <a:t>fter all necessary licenses 	and 	permits are obtained</a:t>
            </a:r>
          </a:p>
          <a:p>
            <a:pPr marL="0" indent="0">
              <a:buNone/>
            </a:pPr>
            <a:r>
              <a:rPr lang="en-US" dirty="0" smtClean="0"/>
              <a:t>Assignable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smtClean="0"/>
              <a:t>If the business fails or outgrows the facility before 	the lease has expired, the facility can be 	subleased</a:t>
            </a:r>
          </a:p>
          <a:p>
            <a:pPr marL="0" indent="0">
              <a:buNone/>
            </a:pPr>
            <a:r>
              <a:rPr lang="en-US" dirty="0" smtClean="0"/>
              <a:t>Flexible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smtClean="0"/>
              <a:t>In the case of the death of a partner – the lease can 	be terminated without penalty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47471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6" y="1600201"/>
            <a:ext cx="342114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Look for:</a:t>
            </a:r>
          </a:p>
          <a:p>
            <a:pPr marL="0" indent="0">
              <a:buNone/>
            </a:pPr>
            <a:r>
              <a:rPr lang="en-US" sz="1800" dirty="0" smtClean="0"/>
              <a:t>Roof Leaks</a:t>
            </a:r>
          </a:p>
          <a:p>
            <a:pPr marL="0" indent="0">
              <a:buNone/>
            </a:pPr>
            <a:r>
              <a:rPr lang="en-US" sz="1800" dirty="0" smtClean="0"/>
              <a:t>Sufficient Parking</a:t>
            </a:r>
          </a:p>
          <a:p>
            <a:pPr marL="0" indent="0">
              <a:buNone/>
            </a:pPr>
            <a:r>
              <a:rPr lang="en-US" sz="1800" dirty="0" smtClean="0"/>
              <a:t>Delivery Doors</a:t>
            </a:r>
          </a:p>
          <a:p>
            <a:pPr marL="0" indent="0">
              <a:buNone/>
            </a:pPr>
            <a:r>
              <a:rPr lang="en-US" sz="1800" dirty="0" smtClean="0"/>
              <a:t>Proper (code) lighting, walls, ceilings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2105" y="2148305"/>
            <a:ext cx="33153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Adequate Utilities – water, </a:t>
            </a:r>
            <a:r>
              <a:rPr lang="en-US" dirty="0" smtClean="0"/>
              <a:t>gas</a:t>
            </a:r>
          </a:p>
          <a:p>
            <a:endParaRPr lang="en-US" dirty="0"/>
          </a:p>
          <a:p>
            <a:r>
              <a:rPr lang="en-US" dirty="0"/>
              <a:t>Age of </a:t>
            </a:r>
            <a:r>
              <a:rPr lang="en-US" dirty="0" smtClean="0"/>
              <a:t>equipment</a:t>
            </a:r>
          </a:p>
          <a:p>
            <a:endParaRPr lang="en-US" dirty="0"/>
          </a:p>
          <a:p>
            <a:r>
              <a:rPr lang="en-US" dirty="0"/>
              <a:t>Garbage </a:t>
            </a:r>
            <a:r>
              <a:rPr lang="en-US" dirty="0" smtClean="0"/>
              <a:t>Removal</a:t>
            </a:r>
          </a:p>
          <a:p>
            <a:endParaRPr lang="en-US" dirty="0"/>
          </a:p>
          <a:p>
            <a:r>
              <a:rPr lang="en-US" dirty="0" smtClean="0"/>
              <a:t>Storage</a:t>
            </a:r>
          </a:p>
          <a:p>
            <a:endParaRPr lang="en-US" dirty="0"/>
          </a:p>
          <a:p>
            <a:r>
              <a:rPr lang="en-US" dirty="0"/>
              <a:t>Ventilation and Air Conditioning</a:t>
            </a:r>
          </a:p>
          <a:p>
            <a:r>
              <a:rPr lang="en-US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001636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&amp;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Sources of Funds:</a:t>
            </a:r>
          </a:p>
          <a:p>
            <a:pPr marL="0" indent="0">
              <a:buNone/>
            </a:pPr>
            <a:r>
              <a:rPr lang="en-US" dirty="0" smtClean="0"/>
              <a:t>Savings</a:t>
            </a:r>
          </a:p>
          <a:p>
            <a:pPr marL="0" indent="0">
              <a:buNone/>
            </a:pPr>
            <a:r>
              <a:rPr lang="en-US" dirty="0" smtClean="0"/>
              <a:t>Family Members</a:t>
            </a:r>
          </a:p>
          <a:p>
            <a:pPr marL="0" indent="0">
              <a:buNone/>
            </a:pPr>
            <a:r>
              <a:rPr lang="en-US" dirty="0" smtClean="0"/>
              <a:t>Investors</a:t>
            </a:r>
          </a:p>
          <a:p>
            <a:pPr marL="0" indent="0">
              <a:buNone/>
            </a:pPr>
            <a:r>
              <a:rPr lang="en-US" dirty="0" smtClean="0"/>
              <a:t>SBA (Government)</a:t>
            </a:r>
          </a:p>
          <a:p>
            <a:pPr marL="0" indent="0">
              <a:buNone/>
            </a:pPr>
            <a:r>
              <a:rPr lang="en-US" dirty="0" smtClean="0"/>
              <a:t>Bank loans and Lines of Credit </a:t>
            </a:r>
          </a:p>
          <a:p>
            <a:pPr marL="0" indent="0">
              <a:buNone/>
            </a:pPr>
            <a:r>
              <a:rPr lang="en-US" dirty="0" smtClean="0"/>
              <a:t>Equipment Financing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8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Hire a Lawyer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Class Dismissed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54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 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 (a) Loan Guarantee – Large Loans of up to $2 Million</a:t>
            </a:r>
          </a:p>
          <a:p>
            <a:pPr marL="0" indent="0">
              <a:buNone/>
            </a:pPr>
            <a:r>
              <a:rPr lang="en-US" dirty="0" smtClean="0"/>
              <a:t>Low Doc and SBA Express – up to $150,000</a:t>
            </a:r>
          </a:p>
          <a:p>
            <a:pPr marL="0" indent="0">
              <a:buNone/>
            </a:pPr>
            <a:r>
              <a:rPr lang="en-US" dirty="0" smtClean="0"/>
              <a:t>Micro Loans – small loans up to $35,000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47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Catering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Need to have a working knowledge of what a contract is and how it is likely to be interpreted by the court</a:t>
            </a:r>
          </a:p>
          <a:p>
            <a:pPr marL="0" indent="0">
              <a:buNone/>
            </a:pPr>
            <a:r>
              <a:rPr lang="en-US" dirty="0" smtClean="0"/>
              <a:t>Be Specific </a:t>
            </a:r>
          </a:p>
          <a:p>
            <a:pPr marL="0" indent="0">
              <a:buNone/>
            </a:pPr>
            <a:r>
              <a:rPr lang="en-US" dirty="0" smtClean="0"/>
              <a:t>3 General Theories upon which a caterer can be held liable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Breach of Contract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Party Liability – use of reasonable Care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Statutory violations – Alcohol Service or fire codes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43013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Let’s eat Grandma!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Let’s eat, Grandma!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i="1" dirty="0" smtClean="0"/>
              <a:t>Punctuation saves Lives!!!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888777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Devil is in the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is never “too much” detail in a catering contract</a:t>
            </a:r>
          </a:p>
          <a:p>
            <a:pPr marL="0" indent="0">
              <a:buNone/>
            </a:pPr>
            <a:r>
              <a:rPr lang="en-US" dirty="0" smtClean="0"/>
              <a:t>Client Information</a:t>
            </a:r>
          </a:p>
          <a:p>
            <a:pPr marL="0" indent="0">
              <a:buNone/>
            </a:pPr>
            <a:r>
              <a:rPr lang="en-US" dirty="0" smtClean="0"/>
              <a:t>Effective Date of contract</a:t>
            </a:r>
          </a:p>
          <a:p>
            <a:pPr marL="0" indent="0">
              <a:buNone/>
            </a:pPr>
            <a:r>
              <a:rPr lang="en-US" dirty="0" smtClean="0"/>
              <a:t>Event location, date – times (set up, event, tear down)</a:t>
            </a:r>
          </a:p>
          <a:p>
            <a:pPr marL="0" indent="0">
              <a:buNone/>
            </a:pPr>
            <a:r>
              <a:rPr lang="en-US" dirty="0" smtClean="0"/>
              <a:t>Number of guests – guarantee, when given, overage </a:t>
            </a:r>
          </a:p>
          <a:p>
            <a:pPr marL="0" indent="0">
              <a:buNone/>
            </a:pPr>
            <a:r>
              <a:rPr lang="en-US" dirty="0" smtClean="0"/>
              <a:t>Menu specifics – including beverages</a:t>
            </a:r>
          </a:p>
          <a:p>
            <a:pPr marL="0" indent="0">
              <a:buNone/>
            </a:pPr>
            <a:r>
              <a:rPr lang="en-US" dirty="0" smtClean="0"/>
              <a:t>Staffing </a:t>
            </a:r>
          </a:p>
          <a:p>
            <a:pPr marL="0" indent="0">
              <a:buNone/>
            </a:pPr>
            <a:r>
              <a:rPr lang="en-US" dirty="0" smtClean="0"/>
              <a:t>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63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49158"/>
            <a:ext cx="8042276" cy="49944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Floor Plan and Seating Chart</a:t>
            </a:r>
          </a:p>
          <a:p>
            <a:pPr marL="0" indent="0">
              <a:buNone/>
            </a:pPr>
            <a:r>
              <a:rPr lang="en-US" dirty="0" smtClean="0"/>
              <a:t>Method of verifying attendance</a:t>
            </a:r>
          </a:p>
          <a:p>
            <a:pPr marL="0" indent="0">
              <a:buNone/>
            </a:pPr>
            <a:r>
              <a:rPr lang="en-US" dirty="0" smtClean="0"/>
              <a:t>Charges for additional Guests</a:t>
            </a:r>
          </a:p>
          <a:p>
            <a:pPr marL="0" indent="0">
              <a:buNone/>
            </a:pPr>
            <a:r>
              <a:rPr lang="en-US" dirty="0" smtClean="0"/>
              <a:t>Deposit Policy</a:t>
            </a:r>
          </a:p>
          <a:p>
            <a:pPr marL="0" indent="0">
              <a:buNone/>
            </a:pPr>
            <a:r>
              <a:rPr lang="en-US" dirty="0" smtClean="0"/>
              <a:t>Charges for extra Hours (if venue allows)</a:t>
            </a:r>
          </a:p>
          <a:p>
            <a:pPr marL="0" indent="0">
              <a:buNone/>
            </a:pPr>
            <a:r>
              <a:rPr lang="en-US" dirty="0" smtClean="0"/>
              <a:t>Special Instructions</a:t>
            </a:r>
          </a:p>
          <a:p>
            <a:pPr marL="0" indent="0">
              <a:buNone/>
            </a:pPr>
            <a:r>
              <a:rPr lang="en-US" dirty="0" smtClean="0"/>
              <a:t>Security</a:t>
            </a:r>
          </a:p>
          <a:p>
            <a:pPr marL="0" indent="0">
              <a:buNone/>
            </a:pPr>
            <a:r>
              <a:rPr lang="en-US" dirty="0" smtClean="0"/>
              <a:t>Garbage removal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46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Adherence to laws and ordinances</a:t>
            </a:r>
          </a:p>
          <a:p>
            <a:pPr marL="0" indent="0">
              <a:buNone/>
            </a:pPr>
            <a:r>
              <a:rPr lang="en-US" dirty="0" smtClean="0"/>
              <a:t>Taxes and Gratuities</a:t>
            </a:r>
          </a:p>
          <a:p>
            <a:pPr marL="0" indent="0">
              <a:buNone/>
            </a:pPr>
            <a:r>
              <a:rPr lang="en-US" dirty="0" smtClean="0"/>
              <a:t>Insurance Requirements</a:t>
            </a:r>
          </a:p>
          <a:p>
            <a:pPr marL="0" indent="0">
              <a:buNone/>
            </a:pPr>
            <a:r>
              <a:rPr lang="en-US" dirty="0" smtClean="0"/>
              <a:t>Legal Statements (Acts of God, Civil Unrest,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Cancellation and Refund Policies</a:t>
            </a:r>
          </a:p>
          <a:p>
            <a:pPr marL="0" indent="0">
              <a:buNone/>
            </a:pPr>
            <a:r>
              <a:rPr lang="en-US" dirty="0" smtClean="0"/>
              <a:t>Detailed list of charges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All Changes should be in writing, dated and signed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12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Deposits, Cancellations &amp; Refunds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sure that you cover disbursements of time and funds with a basic deposit</a:t>
            </a:r>
          </a:p>
          <a:p>
            <a:pPr marL="0" indent="0">
              <a:buNone/>
            </a:pPr>
            <a:r>
              <a:rPr lang="en-US" dirty="0" smtClean="0"/>
              <a:t>Cancellations 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is the reason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soon before the event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Actual Losses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much is time worth?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14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It’s how you deal with the problem!</a:t>
            </a:r>
          </a:p>
          <a:p>
            <a:pPr marL="0" indent="0">
              <a:buNone/>
            </a:pPr>
            <a:r>
              <a:rPr lang="en-US" dirty="0" smtClean="0"/>
              <a:t>Stuff Happens –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 Proactive –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Let Customer Vent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Take notes and ask pertinent questions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Offer Solutions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point fingers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604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Surviving a Lawsuit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Lawsuits may happen weeks, months or even years later –</a:t>
            </a:r>
          </a:p>
          <a:p>
            <a:pPr marL="0" indent="0">
              <a:buNone/>
            </a:pPr>
            <a:r>
              <a:rPr lang="en-US" dirty="0" smtClean="0"/>
              <a:t>Keep good records </a:t>
            </a:r>
          </a:p>
          <a:p>
            <a:pPr marL="0" indent="0">
              <a:buNone/>
            </a:pPr>
            <a:r>
              <a:rPr lang="en-US" dirty="0" smtClean="0"/>
              <a:t>If there is any problem, make sure to document, keep for future records (someone falling,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Contact your attorney</a:t>
            </a:r>
          </a:p>
          <a:p>
            <a:pPr marL="0" indent="0">
              <a:buNone/>
            </a:pPr>
            <a:r>
              <a:rPr lang="en-US" dirty="0" smtClean="0"/>
              <a:t>Contact the Insurance Company</a:t>
            </a:r>
          </a:p>
          <a:p>
            <a:pPr marL="0" indent="0">
              <a:buNone/>
            </a:pPr>
            <a:r>
              <a:rPr lang="en-US" dirty="0" smtClean="0"/>
              <a:t>Is the suit for real or a “Nuisance”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96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Arbitration &amp; 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Arbitration-</a:t>
            </a:r>
          </a:p>
          <a:p>
            <a:pPr lvl="1"/>
            <a:r>
              <a:rPr lang="en-US" dirty="0" smtClean="0"/>
              <a:t>One person or a panel hears both sides of the suit and decides the case</a:t>
            </a:r>
          </a:p>
          <a:p>
            <a:endParaRPr lang="en-US" dirty="0"/>
          </a:p>
          <a:p>
            <a:r>
              <a:rPr lang="en-US" dirty="0" smtClean="0"/>
              <a:t>Mediation –</a:t>
            </a:r>
          </a:p>
          <a:p>
            <a:pPr lvl="1"/>
            <a:r>
              <a:rPr lang="en-US" dirty="0" smtClean="0"/>
              <a:t>Involves a third party that negotiates between the parties and tries to find the middle ground – must be willing to compromise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0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Are Common to Every Business – not just Catering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Understand the Legal and Regulatory 	</a:t>
            </a:r>
            <a:r>
              <a:rPr lang="en-US" dirty="0" smtClean="0"/>
              <a:t>Environment</a:t>
            </a:r>
          </a:p>
          <a:p>
            <a:pPr>
              <a:buFont typeface="Wingdings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  Starting a business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Physical Location of the Business</a:t>
            </a:r>
          </a:p>
          <a:p>
            <a:pPr>
              <a:buFont typeface="Wingdings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 Funding 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/>
              <a:t>	</a:t>
            </a:r>
            <a:r>
              <a:rPr lang="en-US" dirty="0" smtClean="0"/>
              <a:t>Contracts, Deposits, Cancellations and Refunds</a:t>
            </a:r>
          </a:p>
        </p:txBody>
      </p:sp>
    </p:spTree>
    <p:extLst>
      <p:ext uri="{BB962C8B-B14F-4D97-AF65-F5344CB8AC3E}">
        <p14:creationId xmlns:p14="http://schemas.microsoft.com/office/powerpoint/2010/main" val="33423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No Class 9/23/2013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smtClean="0"/>
              <a:t>9/30/2013 -Chapter </a:t>
            </a:r>
            <a:r>
              <a:rPr lang="en-US" sz="4400" dirty="0" smtClean="0"/>
              <a:t>3 – </a:t>
            </a:r>
            <a:r>
              <a:rPr lang="en-US" sz="4400" smtClean="0"/>
              <a:t>Menu </a:t>
            </a:r>
            <a:r>
              <a:rPr lang="en-US" sz="4400" smtClean="0"/>
              <a:t>						Planning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Quiz Chapter 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038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Aspects and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Small Caterers – especially start ups ignore the legal and regulatory requirements by: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</a:rPr>
              <a:t>1. </a:t>
            </a:r>
            <a:r>
              <a:rPr lang="en-US" dirty="0" smtClean="0">
                <a:solidFill>
                  <a:schemeClr val="tx1"/>
                </a:solidFill>
              </a:rPr>
              <a:t>Cooking Food in Their Home (can cook in </a:t>
            </a:r>
            <a:r>
              <a:rPr lang="en-US" dirty="0" smtClean="0">
                <a:solidFill>
                  <a:schemeClr val="tx1"/>
                </a:solidFill>
              </a:rPr>
              <a:t>clients 		</a:t>
            </a:r>
            <a:r>
              <a:rPr lang="en-US" dirty="0" smtClean="0"/>
              <a:t>home</a:t>
            </a:r>
            <a:r>
              <a:rPr lang="en-US" dirty="0" smtClean="0"/>
              <a:t>) – Violations covered by Florida 	DBPR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Operating a commercial business in a </a:t>
            </a:r>
            <a:r>
              <a:rPr lang="en-US" dirty="0" smtClean="0"/>
              <a:t>residentially 	zoned </a:t>
            </a:r>
            <a:r>
              <a:rPr lang="en-US" dirty="0" smtClean="0"/>
              <a:t>area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Do not carry proper  </a:t>
            </a:r>
            <a:r>
              <a:rPr lang="en-US" dirty="0" smtClean="0"/>
              <a:t>insurance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Exception for “Cottage Industries”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1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&amp; Local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Governmental Level has its own Regulations:</a:t>
            </a:r>
          </a:p>
          <a:p>
            <a:pPr marL="0" indent="0">
              <a:buNone/>
            </a:pPr>
            <a:r>
              <a:rPr lang="en-US" dirty="0" smtClean="0"/>
              <a:t>Zoning</a:t>
            </a:r>
          </a:p>
          <a:p>
            <a:pPr marL="0" indent="0">
              <a:buNone/>
            </a:pPr>
            <a:r>
              <a:rPr lang="en-US" dirty="0" smtClean="0"/>
              <a:t>Occupational License</a:t>
            </a:r>
          </a:p>
          <a:p>
            <a:pPr marL="0" indent="0">
              <a:buNone/>
            </a:pPr>
            <a:r>
              <a:rPr lang="en-US" dirty="0" smtClean="0"/>
              <a:t>License to Sell food to the Public</a:t>
            </a:r>
          </a:p>
          <a:p>
            <a:pPr marL="0" indent="0">
              <a:buNone/>
            </a:pPr>
            <a:r>
              <a:rPr lang="en-US" dirty="0" smtClean="0"/>
              <a:t>Health Permit – Plan Review</a:t>
            </a:r>
          </a:p>
          <a:p>
            <a:pPr marL="0" indent="0">
              <a:buNone/>
            </a:pPr>
            <a:r>
              <a:rPr lang="en-US" dirty="0" smtClean="0"/>
              <a:t>Certifications (Food Manager Safety)</a:t>
            </a:r>
          </a:p>
          <a:p>
            <a:pPr marL="0" indent="0">
              <a:buNone/>
            </a:pPr>
            <a:r>
              <a:rPr lang="en-US" dirty="0" smtClean="0"/>
              <a:t>Fictitious Name Registration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74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the Piper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and Local Sales Taxes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Workers Compensation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Local and State Permits and Fees – Fire Department, 	County Clerk</a:t>
            </a:r>
            <a:r>
              <a:rPr lang="en-US" dirty="0"/>
              <a:t> </a:t>
            </a:r>
            <a:r>
              <a:rPr lang="en-US" dirty="0" smtClean="0"/>
              <a:t>Sewer, Signage,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5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Uncle Sam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Business must apply for an Employer Identification Number to pay: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Income Taxes withheld from employees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Employer/Employee Social Security (FICA)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Employer/Employee Medicare Tax (MICA)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Federal Unemployment Taxes (FUTA)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4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Employment Taxes: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All Business are required to withhold federal 	income and social security taxes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Paid Quarterly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Social Security is split (7.5%/7.5%)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Self Employed pay the full 15%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Taxes should be paid in full and on time – penalties can double the amount owed in just a few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7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Income Taxes </a:t>
            </a:r>
          </a:p>
          <a:p>
            <a:pPr marL="0" indent="0">
              <a:buNone/>
            </a:pPr>
            <a:r>
              <a:rPr lang="en-US" dirty="0" smtClean="0"/>
              <a:t>Federal Unemployment Taxes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/>
              <a:t>Funded by Employer taxes</a:t>
            </a:r>
          </a:p>
          <a:p>
            <a:pPr marL="685800" lvl="2" indent="0">
              <a:buNone/>
            </a:pPr>
            <a:r>
              <a:rPr lang="en-US" dirty="0" smtClean="0"/>
              <a:t>	</a:t>
            </a:r>
          </a:p>
          <a:p>
            <a:pPr marL="685800" lvl="2" indent="0">
              <a:buNone/>
            </a:pPr>
            <a:r>
              <a:rPr lang="en-US" dirty="0"/>
              <a:t>	</a:t>
            </a:r>
            <a:r>
              <a:rPr lang="en-US" dirty="0" smtClean="0"/>
              <a:t>In Some Cases State Unemployment taxes will reduce the 	amount due in Federal Unemployment Taxes Due</a:t>
            </a:r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dirty="0" smtClean="0"/>
              <a:t>	Established Businesses with fewer claims pay less tax 	than new companies or those with higher claims</a:t>
            </a:r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685800" lvl="2" indent="0">
              <a:buNone/>
            </a:pPr>
            <a:endParaRPr lang="en-US" dirty="0" smtClean="0"/>
          </a:p>
          <a:p>
            <a:pPr marL="6858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4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147</TotalTime>
  <Words>1397</Words>
  <Application>Microsoft Macintosh PowerPoint</Application>
  <PresentationFormat>On-screen Show (4:3)</PresentationFormat>
  <Paragraphs>349</Paragraphs>
  <Slides>30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Breeze</vt:lpstr>
      <vt:lpstr>Off Premise Catering</vt:lpstr>
      <vt:lpstr>Essentials</vt:lpstr>
      <vt:lpstr>Essentials</vt:lpstr>
      <vt:lpstr>Legal Aspects and Location</vt:lpstr>
      <vt:lpstr>State &amp; Local Regulations</vt:lpstr>
      <vt:lpstr>Paying the Piper</vt:lpstr>
      <vt:lpstr>Uncle Sam</vt:lpstr>
      <vt:lpstr>TAXES</vt:lpstr>
      <vt:lpstr>More Taxes</vt:lpstr>
      <vt:lpstr>Other Federal Regulations</vt:lpstr>
      <vt:lpstr>Professional Help</vt:lpstr>
      <vt:lpstr>Legal Forms of Operation</vt:lpstr>
      <vt:lpstr>Partnerships</vt:lpstr>
      <vt:lpstr>Corporations</vt:lpstr>
      <vt:lpstr>How to Survive a Family Owned Business</vt:lpstr>
      <vt:lpstr>Finding a Facility</vt:lpstr>
      <vt:lpstr>Facility Lease</vt:lpstr>
      <vt:lpstr>Facility</vt:lpstr>
      <vt:lpstr>Finance &amp; Funding</vt:lpstr>
      <vt:lpstr>SBA Loans</vt:lpstr>
      <vt:lpstr>Catering Contracts</vt:lpstr>
      <vt:lpstr>PowerPoint Presentation</vt:lpstr>
      <vt:lpstr>The Devil is in the Details</vt:lpstr>
      <vt:lpstr>PowerPoint Presentation</vt:lpstr>
      <vt:lpstr>Still more Details</vt:lpstr>
      <vt:lpstr>Deposits, Cancellations &amp; Refunds</vt:lpstr>
      <vt:lpstr>Refunds</vt:lpstr>
      <vt:lpstr>Surviving a Lawsuit</vt:lpstr>
      <vt:lpstr>Arbitration &amp; Mediation</vt:lpstr>
      <vt:lpstr>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 Premise Catering</dc:title>
  <dc:creator>Raleigh Whitehurst</dc:creator>
  <cp:lastModifiedBy>Raleigh Whitehurst</cp:lastModifiedBy>
  <cp:revision>19</cp:revision>
  <dcterms:created xsi:type="dcterms:W3CDTF">2013-01-12T14:57:46Z</dcterms:created>
  <dcterms:modified xsi:type="dcterms:W3CDTF">2013-09-14T15:52:58Z</dcterms:modified>
</cp:coreProperties>
</file>